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9" r:id="rId1"/>
  </p:sldMasterIdLst>
  <p:notesMasterIdLst>
    <p:notesMasterId r:id="rId11"/>
  </p:notesMasterIdLst>
  <p:handoutMasterIdLst>
    <p:handoutMasterId r:id="rId12"/>
  </p:handoutMasterIdLst>
  <p:sldIdLst>
    <p:sldId id="765" r:id="rId2"/>
    <p:sldId id="848" r:id="rId3"/>
    <p:sldId id="944" r:id="rId4"/>
    <p:sldId id="863" r:id="rId5"/>
    <p:sldId id="865" r:id="rId6"/>
    <p:sldId id="886" r:id="rId7"/>
    <p:sldId id="948" r:id="rId8"/>
    <p:sldId id="946" r:id="rId9"/>
    <p:sldId id="836" r:id="rId10"/>
  </p:sldIdLst>
  <p:sldSz cx="9144000" cy="6858000" type="screen4x3"/>
  <p:notesSz cx="6797675" cy="992822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9FF"/>
    <a:srgbClr val="002060"/>
    <a:srgbClr val="082FAC"/>
    <a:srgbClr val="DCEFF0"/>
    <a:srgbClr val="EDFCFD"/>
    <a:srgbClr val="BBE0E3"/>
    <a:srgbClr val="EDEFE5"/>
    <a:srgbClr val="FFEAD5"/>
    <a:srgbClr val="FFF9F3"/>
    <a:srgbClr val="FFFD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9868" autoAdjust="0"/>
  </p:normalViewPr>
  <p:slideViewPr>
    <p:cSldViewPr>
      <p:cViewPr varScale="1">
        <p:scale>
          <a:sx n="113" d="100"/>
          <a:sy n="113" d="100"/>
        </p:scale>
        <p:origin x="606" y="96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1404" y="-96"/>
      </p:cViewPr>
      <p:guideLst>
        <p:guide orient="horz" pos="3128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6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Times New Roman" panose="02020603050405020304" pitchFamily="18" charset="0"/>
              </a:defRPr>
            </a:pPr>
            <a:r>
              <a:rPr lang="ru-RU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Times New Roman" panose="02020603050405020304" pitchFamily="18" charset="0"/>
              </a:rPr>
              <a:t>Проверки </a:t>
            </a:r>
            <a:br>
              <a:rPr lang="ru-RU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Times New Roman" panose="02020603050405020304" pitchFamily="18" charset="0"/>
              </a:rPr>
              <a:t>в соответстви</a:t>
            </a:r>
            <a:r>
              <a:rPr lang="ru-RU" sz="1400" b="1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Times New Roman" panose="02020603050405020304" pitchFamily="18" charset="0"/>
              </a:rPr>
              <a:t>и </a:t>
            </a:r>
            <a:br>
              <a:rPr lang="ru-RU" sz="1400" b="1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sz="1400" b="1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Times New Roman" panose="02020603050405020304" pitchFamily="18" charset="0"/>
              </a:rPr>
              <a:t>с программой</a:t>
            </a:r>
            <a:endParaRPr lang="ru-RU" sz="1400" b="1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24983244027249291"/>
          <c:y val="1.546720298764679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9 мес. 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0"/>
                  <c:y val="-7.827409379012828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617414154452835"/>
                      <c:h val="4.9731496832728032E-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количество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41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9  мес. 2024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  <a:effectLst/>
            <a:sp3d>
              <a:contourClr>
                <a:srgbClr val="0070C0"/>
              </a:contourClr>
            </a:sp3d>
          </c:spPr>
          <c:invertIfNegative val="0"/>
          <c:dLbls>
            <c:dLbl>
              <c:idx val="0"/>
              <c:layout>
                <c:manualLayout>
                  <c:x val="2.7851706981478E-2"/>
                  <c:y val="-1.40772575107055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количество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70756776"/>
        <c:axId val="270759912"/>
        <c:axId val="0"/>
      </c:bar3DChart>
      <c:catAx>
        <c:axId val="270756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70759912"/>
        <c:crosses val="autoZero"/>
        <c:auto val="1"/>
        <c:lblAlgn val="ctr"/>
        <c:lblOffset val="100"/>
        <c:noMultiLvlLbl val="0"/>
      </c:catAx>
      <c:valAx>
        <c:axId val="270759912"/>
        <c:scaling>
          <c:orientation val="minMax"/>
          <c:max val="5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70756776"/>
        <c:crosses val="autoZero"/>
        <c:crossBetween val="between"/>
        <c:majorUnit val="10"/>
        <c:minorUnit val="4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600" b="1" i="0" u="none" strike="noStrike" kern="1200" spc="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Times New Roman" panose="02020603050405020304" pitchFamily="18" charset="0"/>
              </a:defRPr>
            </a:pPr>
            <a:r>
              <a:rPr lang="ru-RU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Times New Roman" panose="02020603050405020304" pitchFamily="18" charset="0"/>
              </a:rPr>
              <a:t>Результативность</a:t>
            </a:r>
            <a:r>
              <a:rPr lang="ru-RU" sz="1400" b="1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Times New Roman" panose="02020603050405020304" pitchFamily="18" charset="0"/>
              </a:rPr>
              <a:t> надзора</a:t>
            </a:r>
            <a:endParaRPr lang="ru-RU" sz="1400" b="1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22905859462908679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600" b="1" i="0" u="none" strike="noStrike" kern="1200" spc="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9 мес. 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3.1656026823230383E-2"/>
                  <c:y val="-1.56250000000000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нарушений/на 1 проверку</c:v>
                </c:pt>
              </c:strCache>
            </c:strRef>
          </c:cat>
          <c:val>
            <c:numRef>
              <c:f>Лист1!$B$2</c:f>
              <c:numCache>
                <c:formatCode>0.0</c:formatCode>
                <c:ptCount val="1"/>
                <c:pt idx="0">
                  <c:v>14.6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9 мес. 2024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  <a:effectLst/>
            <a:sp3d>
              <a:contourClr>
                <a:srgbClr val="0070C0"/>
              </a:contourClr>
            </a:sp3d>
          </c:spPr>
          <c:invertIfNegative val="0"/>
          <c:dLbls>
            <c:dLbl>
              <c:idx val="0"/>
              <c:layout>
                <c:manualLayout>
                  <c:x val="5.4267474554109373E-2"/>
                  <c:y val="-2.81250000000001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нарушений/на 1 проверку</c:v>
                </c:pt>
              </c:strCache>
            </c:strRef>
          </c:cat>
          <c:val>
            <c:numRef>
              <c:f>Лист1!$C$2</c:f>
              <c:numCache>
                <c:formatCode>0.0</c:formatCode>
                <c:ptCount val="1"/>
                <c:pt idx="0">
                  <c:v>10.199999999999999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70757952"/>
        <c:axId val="270758736"/>
        <c:axId val="0"/>
      </c:bar3DChart>
      <c:catAx>
        <c:axId val="270757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70758736"/>
        <c:crossesAt val="10"/>
        <c:auto val="1"/>
        <c:lblAlgn val="ctr"/>
        <c:lblOffset val="100"/>
        <c:noMultiLvlLbl val="0"/>
      </c:catAx>
      <c:valAx>
        <c:axId val="270758736"/>
        <c:scaling>
          <c:orientation val="minMax"/>
          <c:min val="1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707579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spc="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Times New Roman" panose="02020603050405020304" pitchFamily="18" charset="0"/>
              </a:defRPr>
            </a:pPr>
            <a:r>
              <a:rPr lang="ru-RU" sz="1100" b="1" dirty="0" smtClean="0">
                <a:solidFill>
                  <a:schemeClr val="bg1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РЕЗУЛЬТАТИВНОСТЬ (нарушений</a:t>
            </a:r>
            <a:r>
              <a:rPr lang="ru-RU" sz="1100" b="1" baseline="0" dirty="0" smtClean="0">
                <a:solidFill>
                  <a:schemeClr val="bg1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/проверку)</a:t>
            </a:r>
            <a:endParaRPr lang="ru-RU" sz="1100" b="1" dirty="0">
              <a:solidFill>
                <a:schemeClr val="bg1">
                  <a:lumMod val="50000"/>
                </a:schemeClr>
              </a:solidFill>
              <a:latin typeface="+mn-lt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15408208401841178"/>
          <c:y val="1.793390477981079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spc="0" baseline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view3D>
      <c:rotX val="0"/>
      <c:rotY val="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1217033232866598"/>
          <c:y val="0.13154699803149614"/>
          <c:w val="0.87360633764707185"/>
          <c:h val="0.7037039862204728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МОГСНиНСРО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  <a:effectLst/>
            <a:sp3d>
              <a:contourClr>
                <a:srgbClr val="0070C0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accent1"/>
                </a:solidFill>
              </a:ln>
              <a:effectLst/>
              <a:sp3d>
                <a:contourClr>
                  <a:schemeClr val="accent1"/>
                </a:contourClr>
              </a:sp3d>
            </c:spPr>
          </c:dPt>
          <c:dLbls>
            <c:dLbl>
              <c:idx val="0"/>
              <c:layout>
                <c:manualLayout>
                  <c:x val="-2.4294352781663716E-3"/>
                  <c:y val="-2.98901314083158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9274065413936439E-3"/>
                  <c:y val="-2.487230517697495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3 квартал 2023</c:v>
                </c:pt>
                <c:pt idx="1">
                  <c:v>3 квартал 2024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14.6</c:v>
                </c:pt>
                <c:pt idx="1">
                  <c:v>10.199999999999999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70760304"/>
        <c:axId val="270759128"/>
        <c:axId val="0"/>
      </c:bar3DChart>
      <c:catAx>
        <c:axId val="270760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70759128"/>
        <c:crosses val="autoZero"/>
        <c:auto val="1"/>
        <c:lblAlgn val="ctr"/>
        <c:lblOffset val="100"/>
        <c:noMultiLvlLbl val="0"/>
      </c:catAx>
      <c:valAx>
        <c:axId val="270759128"/>
        <c:scaling>
          <c:orientation val="minMax"/>
          <c:min val="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70760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spc="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Times New Roman" panose="02020603050405020304" pitchFamily="18" charset="0"/>
              </a:defRPr>
            </a:pPr>
            <a:r>
              <a:rPr lang="ru-RU" sz="1100" b="1" dirty="0" smtClean="0">
                <a:solidFill>
                  <a:schemeClr val="bg1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НАГРУЗКА (кол-во проверок/на 1 инспектора</a:t>
            </a:r>
            <a:r>
              <a:rPr lang="ru-RU" sz="1100" b="1" baseline="0" dirty="0" smtClean="0">
                <a:solidFill>
                  <a:schemeClr val="bg1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 )</a:t>
            </a:r>
            <a:endParaRPr lang="ru-RU" sz="1100" b="1" dirty="0" smtClean="0">
              <a:solidFill>
                <a:schemeClr val="bg1">
                  <a:lumMod val="50000"/>
                </a:schemeClr>
              </a:solidFill>
              <a:latin typeface="+mn-lt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24427922271958352"/>
          <c:y val="1.47453701725449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spc="0" baseline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view3D>
      <c:rotX val="0"/>
      <c:rotY val="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166162416062298"/>
          <c:y val="0.11965515055408633"/>
          <c:w val="0.90743372703412051"/>
          <c:h val="0.7037039862204728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МОГСНиНСРО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  <a:effectLst/>
            <a:sp3d>
              <a:contourClr>
                <a:srgbClr val="0070C0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accent1"/>
                </a:solidFill>
              </a:ln>
              <a:effectLst/>
              <a:sp3d>
                <a:contourClr>
                  <a:schemeClr val="accent1"/>
                </a:contourClr>
              </a:sp3d>
            </c:spPr>
          </c:dPt>
          <c:dLbls>
            <c:dLbl>
              <c:idx val="0"/>
              <c:layout>
                <c:manualLayout>
                  <c:x val="-3.3778546569760981E-3"/>
                  <c:y val="6.188342224326927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3 квартал 2023 г.</c:v>
                </c:pt>
                <c:pt idx="1">
                  <c:v>3 квартал 2024 г.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4.5</c:v>
                </c:pt>
                <c:pt idx="1">
                  <c:v>2.2999999999999998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70943248"/>
        <c:axId val="170944424"/>
        <c:axId val="0"/>
      </c:bar3DChart>
      <c:catAx>
        <c:axId val="170943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0944424"/>
        <c:crosses val="autoZero"/>
        <c:auto val="1"/>
        <c:lblAlgn val="ctr"/>
        <c:lblOffset val="100"/>
        <c:noMultiLvlLbl val="0"/>
      </c:catAx>
      <c:valAx>
        <c:axId val="170944424"/>
        <c:scaling>
          <c:orientation val="minMax"/>
          <c:max val="3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0943248"/>
        <c:crosses val="autoZero"/>
        <c:crossBetween val="between"/>
        <c:majorUnit val="3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pPr>
            <a:r>
              <a:rPr lang="ru-RU" sz="1200" b="1" baseline="0" dirty="0" smtClean="0">
                <a:solidFill>
                  <a:schemeClr val="tx1"/>
                </a:solidFill>
                <a:effectLst/>
              </a:rPr>
              <a:t>Суммы наложенных </a:t>
            </a:r>
            <a:r>
              <a:rPr lang="en-US" sz="1200" b="1" baseline="0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1200" b="1" baseline="0" dirty="0" smtClean="0">
                <a:solidFill>
                  <a:schemeClr val="tx1"/>
                </a:solidFill>
                <a:effectLst/>
              </a:rPr>
              <a:t>       </a:t>
            </a:r>
            <a:r>
              <a:rPr lang="en-US" sz="1200" b="1" baseline="0" dirty="0" smtClean="0">
                <a:solidFill>
                  <a:schemeClr val="tx1"/>
                </a:solidFill>
                <a:effectLst/>
              </a:rPr>
              <a:t>/</a:t>
            </a:r>
            <a:r>
              <a:rPr lang="ru-RU" sz="1200" b="1" baseline="0" dirty="0" smtClean="0">
                <a:solidFill>
                  <a:schemeClr val="tx1"/>
                </a:solidFill>
                <a:effectLst/>
              </a:rPr>
              <a:t>взысканных         </a:t>
            </a:r>
            <a:r>
              <a:rPr lang="en-US" sz="1200" b="1" baseline="0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1200" b="1" baseline="0" dirty="0" smtClean="0">
                <a:solidFill>
                  <a:schemeClr val="tx1"/>
                </a:solidFill>
                <a:effectLst/>
              </a:rPr>
              <a:t>штрафов ( руб.)</a:t>
            </a:r>
            <a:endParaRPr lang="ru-RU" sz="900" dirty="0">
              <a:solidFill>
                <a:schemeClr val="tx1"/>
              </a:solidFill>
              <a:effectLst/>
            </a:endParaRPr>
          </a:p>
        </c:rich>
      </c:tx>
      <c:layout>
        <c:manualLayout>
          <c:xMode val="edge"/>
          <c:yMode val="edge"/>
          <c:x val="0.14600192781610127"/>
          <c:y val="1.4404263723783775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20"/>
      <c:rotY val="3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1369191301976549"/>
          <c:y val="9.6555409187338959E-2"/>
          <c:w val="0.86426192544262759"/>
          <c:h val="0.82650472698800659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4.9605157341528892E-2"/>
                  <c:y val="-5.349466889299881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4.7328019968436011E-2"/>
                  <c:y val="-5.202608206931260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7.4126224300359631E-2"/>
                  <c:y val="3.1250000000000002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9 месяцев 2023 г.</c:v>
                </c:pt>
                <c:pt idx="1">
                  <c:v>9 месяцев 2024 г.</c:v>
                </c:pt>
              </c:strCache>
            </c:strRef>
          </c:cat>
          <c:val>
            <c:numRef>
              <c:f>Лист1!$B$2:$B$3</c:f>
              <c:numCache>
                <c:formatCode>#,##0</c:formatCode>
                <c:ptCount val="2"/>
                <c:pt idx="0">
                  <c:v>3225000</c:v>
                </c:pt>
                <c:pt idx="1">
                  <c:v>590000</c:v>
                </c:pt>
              </c:numCache>
            </c:numRef>
          </c:val>
        </c:ser>
        <c:ser>
          <c:idx val="1"/>
          <c:order val="1"/>
          <c:spPr>
            <a:solidFill>
              <a:srgbClr val="0070C0"/>
            </a:solidFill>
            <a:ln>
              <a:solidFill>
                <a:srgbClr val="0070C0"/>
              </a:solidFill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5.6469041059138365E-2"/>
                  <c:y val="-5.186229307854683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6.1173696568084759E-2"/>
                  <c:y val="-5.027913565159431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9.713091460047113E-2"/>
                  <c:y val="-5.937500000000003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9 месяцев 2023 г.</c:v>
                </c:pt>
                <c:pt idx="1">
                  <c:v>9 месяцев 2024 г.</c:v>
                </c:pt>
              </c:strCache>
            </c:strRef>
          </c:cat>
          <c:val>
            <c:numRef>
              <c:f>Лист1!$C$2:$C$3</c:f>
              <c:numCache>
                <c:formatCode>#,##0</c:formatCode>
                <c:ptCount val="2"/>
                <c:pt idx="0">
                  <c:v>1315000</c:v>
                </c:pt>
                <c:pt idx="1">
                  <c:v>850000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70945600"/>
        <c:axId val="170944816"/>
        <c:axId val="0"/>
      </c:bar3DChart>
      <c:catAx>
        <c:axId val="170945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0944816"/>
        <c:crosses val="autoZero"/>
        <c:auto val="1"/>
        <c:lblAlgn val="ctr"/>
        <c:lblOffset val="100"/>
        <c:noMultiLvlLbl val="0"/>
      </c:catAx>
      <c:valAx>
        <c:axId val="170944816"/>
        <c:scaling>
          <c:orientation val="minMax"/>
          <c:min val="2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09456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  <a:scene3d>
      <a:camera prst="orthographicFront"/>
      <a:lightRig rig="threePt" dir="t"/>
    </a:scene3d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400" b="1" dirty="0" smtClean="0">
                <a:solidFill>
                  <a:schemeClr val="bg1">
                    <a:lumMod val="50000"/>
                  </a:schemeClr>
                </a:solidFill>
              </a:rPr>
              <a:t>Количество проведенных профилактических мероприятий </a:t>
            </a:r>
            <a:br>
              <a:rPr lang="ru-RU" sz="1400" b="1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ru-RU" sz="1400" b="1" dirty="0" smtClean="0">
                <a:solidFill>
                  <a:schemeClr val="bg1">
                    <a:lumMod val="50000"/>
                  </a:schemeClr>
                </a:solidFill>
              </a:rPr>
              <a:t>за 9</a:t>
            </a:r>
            <a:r>
              <a:rPr lang="ru-RU" sz="1400" b="1" baseline="0" dirty="0" smtClean="0">
                <a:solidFill>
                  <a:schemeClr val="bg1">
                    <a:lumMod val="50000"/>
                  </a:schemeClr>
                </a:solidFill>
              </a:rPr>
              <a:t> месяцев</a:t>
            </a:r>
            <a:r>
              <a:rPr lang="ru-RU" sz="1400" b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ru-RU" sz="1400" b="1" baseline="0" dirty="0" smtClean="0">
                <a:solidFill>
                  <a:schemeClr val="bg1">
                    <a:lumMod val="50000"/>
                  </a:schemeClr>
                </a:solidFill>
              </a:rPr>
              <a:t>2023 и </a:t>
            </a:r>
            <a:r>
              <a:rPr lang="ru-RU" sz="1400" b="1" baseline="0" dirty="0" smtClean="0">
                <a:solidFill>
                  <a:schemeClr val="bg1">
                    <a:lumMod val="50000"/>
                  </a:schemeClr>
                </a:solidFill>
              </a:rPr>
              <a:t>2024 </a:t>
            </a:r>
            <a:r>
              <a:rPr lang="ru-RU" sz="1400" b="1" baseline="0" dirty="0" smtClean="0">
                <a:solidFill>
                  <a:schemeClr val="bg1">
                    <a:lumMod val="50000"/>
                  </a:schemeClr>
                </a:solidFill>
              </a:rPr>
              <a:t>года</a:t>
            </a:r>
            <a:endParaRPr lang="ru-RU" sz="1400" b="1" dirty="0">
              <a:solidFill>
                <a:schemeClr val="bg1">
                  <a:lumMod val="50000"/>
                </a:schemeClr>
              </a:solidFill>
            </a:endParaRPr>
          </a:p>
        </c:rich>
      </c:tx>
      <c:layout>
        <c:manualLayout>
          <c:xMode val="edge"/>
          <c:yMode val="edge"/>
          <c:x val="0.17427501280345548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12536245972669705"/>
          <c:y val="0.13752496532038691"/>
          <c:w val="0.87360633764707185"/>
          <c:h val="0.70370398622047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МОГСНиНСРО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/>
              <a:lightRig rig="threePt" dir="t"/>
            </a:scene3d>
          </c:spPr>
          <c:invertIfNegative val="0"/>
          <c:dLbls>
            <c:dLbl>
              <c:idx val="0"/>
              <c:layout>
                <c:manualLayout>
                  <c:x val="-3.521640533094218E-3"/>
                  <c:y val="8.9721669343707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870058746894181E-3"/>
                  <c:y val="8.97216693437070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3.0846866117058393E-3"/>
                  <c:y val="3.729927443959218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9 мес 2023</c:v>
                </c:pt>
                <c:pt idx="1">
                  <c:v>9 мес 2024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20</c:v>
                </c:pt>
                <c:pt idx="1">
                  <c:v>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axId val="170945208"/>
        <c:axId val="265736696"/>
      </c:barChart>
      <c:catAx>
        <c:axId val="17094520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65736696"/>
        <c:crosses val="autoZero"/>
        <c:auto val="1"/>
        <c:lblAlgn val="ctr"/>
        <c:lblOffset val="100"/>
        <c:noMultiLvlLbl val="0"/>
      </c:catAx>
      <c:valAx>
        <c:axId val="265736696"/>
        <c:scaling>
          <c:orientation val="minMax"/>
          <c:max val="30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>
            <a:glow>
              <a:schemeClr val="accent1"/>
            </a:glow>
          </a:effectLst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09452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3999828010562932"/>
          <c:y val="0.93702362195446298"/>
          <c:w val="0.39216262295642362"/>
          <c:h val="5.14046419084748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86" tIns="45895" rIns="91786" bIns="45895" numCol="1" anchor="t" anchorCtr="0" compatLnSpc="1">
            <a:prstTxWarp prst="textNoShape">
              <a:avLst/>
            </a:prstTxWarp>
          </a:bodyPr>
          <a:lstStyle>
            <a:lvl1pPr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384" y="1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86" tIns="45895" rIns="91786" bIns="45895" numCol="1" anchor="t" anchorCtr="0" compatLnSpc="1">
            <a:prstTxWarp prst="textNoShape">
              <a:avLst/>
            </a:prstTxWarp>
          </a:bodyPr>
          <a:lstStyle>
            <a:lvl1pPr algn="r"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31185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86" tIns="45895" rIns="91786" bIns="45895" numCol="1" anchor="b" anchorCtr="0" compatLnSpc="1">
            <a:prstTxWarp prst="textNoShape">
              <a:avLst/>
            </a:prstTxWarp>
          </a:bodyPr>
          <a:lstStyle>
            <a:lvl1pPr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384" y="9431185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86" tIns="45895" rIns="91786" bIns="45895" numCol="1" anchor="b" anchorCtr="0" compatLnSpc="1">
            <a:prstTxWarp prst="textNoShape">
              <a:avLst/>
            </a:prstTxWarp>
          </a:bodyPr>
          <a:lstStyle>
            <a:lvl1pPr algn="r" defTabSz="917087">
              <a:defRPr sz="1200">
                <a:latin typeface="Times New Roman" panose="02020603050405020304" pitchFamily="18" charset="0"/>
              </a:defRPr>
            </a:lvl1pPr>
          </a:lstStyle>
          <a:p>
            <a:fld id="{AFF35BAE-0E0C-42A9-86C4-402F0121AE9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93464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t" anchorCtr="0" compatLnSpc="1">
            <a:prstTxWarp prst="textNoShape">
              <a:avLst/>
            </a:prstTxWarp>
          </a:bodyPr>
          <a:lstStyle>
            <a:lvl1pPr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384" y="1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t" anchorCtr="0" compatLnSpc="1">
            <a:prstTxWarp prst="textNoShape">
              <a:avLst/>
            </a:prstTxWarp>
          </a:bodyPr>
          <a:lstStyle>
            <a:lvl1pPr algn="r"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6125"/>
            <a:ext cx="4960937" cy="37226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521" y="4718739"/>
            <a:ext cx="4986633" cy="446392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Щелчок правит 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31185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b" anchorCtr="0" compatLnSpc="1">
            <a:prstTxWarp prst="textNoShape">
              <a:avLst/>
            </a:prstTxWarp>
          </a:bodyPr>
          <a:lstStyle>
            <a:lvl1pPr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384" y="9431185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b" anchorCtr="0" compatLnSpc="1">
            <a:prstTxWarp prst="textNoShape">
              <a:avLst/>
            </a:prstTxWarp>
          </a:bodyPr>
          <a:lstStyle>
            <a:lvl1pPr algn="r" defTabSz="917087">
              <a:defRPr sz="1200">
                <a:latin typeface="Times New Roman" panose="02020603050405020304" pitchFamily="18" charset="0"/>
              </a:defRPr>
            </a:lvl1pPr>
          </a:lstStyle>
          <a:p>
            <a:fld id="{358E5C20-1A90-4F2F-AA21-106B6BAC451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1607613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21508" name="Номер слайда 4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2F86823-A2CE-4130-987E-FF9CF6EE97D1}" type="slidenum">
              <a:rPr lang="ru-RU" altLang="ru-RU">
                <a:latin typeface="Times New Roman" panose="02020603050405020304" pitchFamily="18" charset="0"/>
              </a:rPr>
              <a:pPr/>
              <a:t>2</a:t>
            </a:fld>
            <a:endParaRPr lang="ru-RU" altLang="ru-RU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82434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20484" name="Номер слайда 4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71436A2-7A88-4BA0-8CB3-275F2B255AC2}" type="slidenum">
              <a:rPr lang="ru-RU" altLang="ru-RU">
                <a:latin typeface="Times New Roman" panose="02020603050405020304" pitchFamily="18" charset="0"/>
              </a:rPr>
              <a:pPr/>
              <a:t>3</a:t>
            </a:fld>
            <a:endParaRPr lang="ru-RU" altLang="ru-RU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76035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20484" name="Номер слайда 4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71436A2-7A88-4BA0-8CB3-275F2B255AC2}" type="slidenum">
              <a:rPr lang="ru-RU" altLang="ru-RU">
                <a:latin typeface="Times New Roman" panose="02020603050405020304" pitchFamily="18" charset="0"/>
              </a:rPr>
              <a:pPr/>
              <a:t>4</a:t>
            </a:fld>
            <a:endParaRPr lang="ru-RU" altLang="ru-RU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1340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20484" name="Номер слайда 4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71436A2-7A88-4BA0-8CB3-275F2B255AC2}" type="slidenum">
              <a:rPr lang="ru-RU" altLang="ru-RU">
                <a:latin typeface="Times New Roman" panose="02020603050405020304" pitchFamily="18" charset="0"/>
              </a:rPr>
              <a:pPr/>
              <a:t>5</a:t>
            </a:fld>
            <a:endParaRPr lang="ru-RU" altLang="ru-RU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09240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20484" name="Номер слайда 4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71436A2-7A88-4BA0-8CB3-275F2B255AC2}" type="slidenum">
              <a:rPr lang="ru-RU" altLang="ru-RU">
                <a:latin typeface="Times New Roman" panose="02020603050405020304" pitchFamily="18" charset="0"/>
              </a:rPr>
              <a:pPr/>
              <a:t>6</a:t>
            </a:fld>
            <a:endParaRPr lang="ru-RU" altLang="ru-RU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32732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20484" name="Номер слайда 4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71436A2-7A88-4BA0-8CB3-275F2B255AC2}" type="slidenum">
              <a:rPr lang="ru-RU" altLang="ru-RU">
                <a:latin typeface="Times New Roman" panose="02020603050405020304" pitchFamily="18" charset="0"/>
              </a:rPr>
              <a:pPr/>
              <a:t>7</a:t>
            </a:fld>
            <a:endParaRPr lang="ru-RU" altLang="ru-RU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31925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20484" name="Номер слайда 4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71436A2-7A88-4BA0-8CB3-275F2B255AC2}" type="slidenum">
              <a:rPr lang="ru-RU" altLang="ru-RU">
                <a:latin typeface="Times New Roman" panose="02020603050405020304" pitchFamily="18" charset="0"/>
              </a:rPr>
              <a:pPr/>
              <a:t>8</a:t>
            </a:fld>
            <a:endParaRPr lang="ru-RU" altLang="ru-RU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20784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8E5C20-1A90-4F2F-AA21-106B6BAC4518}" type="slidenum">
              <a:rPr lang="ru-RU" altLang="ru-RU" smtClean="0"/>
              <a:pPr/>
              <a:t>9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84959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BB89E4-11D1-4DC1-AEDA-30988EA0374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39682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BCC065-158D-4E6C-B395-1FC83307189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59130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BD7AE1-9134-4319-818A-84F0787BD30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669473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EDDFD7-3AEE-46F0-AA6F-CDBC887FE65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8941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D46719-E1EF-4585-A0C9-5E3C3D1A801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05590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0334E6-9331-43C0-AEF1-E3F4F3957B8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08758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BB757A-2141-460F-9258-F0B9065A32A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70422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BA505A-A064-4E3D-AC8B-7529F1AF325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9434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DE45DA-93A2-42F4-A2E6-7BEE9F1B80F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78365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0559CF-5AA0-4976-89EC-B1DBD58D684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95719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7B34A6-F0AF-45D6-93D1-4680742FAD3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48453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F0FB0A-CC5F-4D30-B1B9-21DC1054124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81102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7198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98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98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6BFFE496-05FA-489A-8F6A-724690EDCCDA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0" y="1657010"/>
            <a:ext cx="91440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ru-RU" b="1" cap="all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Arial" charset="0"/>
              </a:rPr>
              <a:t>Основные показатели надзорной деятельности </a:t>
            </a:r>
            <a:r>
              <a:rPr lang="ru-RU" b="1" cap="all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Arial" charset="0"/>
              </a:rPr>
              <a:t>за 9 МЕСЯЦЕВ</a:t>
            </a:r>
            <a:br>
              <a:rPr lang="ru-RU" b="1" cap="all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Arial" charset="0"/>
              </a:rPr>
            </a:br>
            <a:r>
              <a:rPr lang="ru-RU" b="1" cap="all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Arial" charset="0"/>
              </a:rPr>
              <a:t>2024 </a:t>
            </a:r>
            <a:r>
              <a:rPr lang="ru-RU" b="1" cap="all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Arial" charset="0"/>
              </a:rPr>
              <a:t>года межрегионального отдела государственного строительного надзора и надзора за саморегулируемыми организациями</a:t>
            </a:r>
            <a:r>
              <a:rPr lang="ru-RU" b="1" cap="all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Arial" charset="0"/>
              </a:rPr>
              <a:t>» (ВЛАДИМИРСКАЯ область)</a:t>
            </a: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 eaLnBrk="1" hangingPunct="1">
              <a:lnSpc>
                <a:spcPct val="90000"/>
              </a:lnSpc>
              <a:defRPr/>
            </a:pPr>
            <a:r>
              <a:rPr kumimoji="1"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Доклад </a:t>
            </a:r>
            <a:r>
              <a:rPr kumimoji="1"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начальника межрегионального отдела </a:t>
            </a:r>
            <a:br>
              <a:rPr kumimoji="1"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государственного строительного надзора и надзора за саморегулируемыми организациями Центрального управления Ростехнадзора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kumimoji="1"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Потапова Егора Николаевича</a:t>
            </a: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5029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304800" y="6137702"/>
            <a:ext cx="8534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kumimoji="1"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 декабрь 2024 </a:t>
            </a:r>
            <a:r>
              <a:rPr kumimoji="1"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г.</a:t>
            </a:r>
          </a:p>
        </p:txBody>
      </p:sp>
      <p:grpSp>
        <p:nvGrpSpPr>
          <p:cNvPr id="2053" name="Group 36"/>
          <p:cNvGrpSpPr>
            <a:grpSpLocks/>
          </p:cNvGrpSpPr>
          <p:nvPr/>
        </p:nvGrpSpPr>
        <p:grpSpPr bwMode="auto">
          <a:xfrm>
            <a:off x="0" y="127000"/>
            <a:ext cx="9144000" cy="1611313"/>
            <a:chOff x="0" y="-251"/>
            <a:chExt cx="5760" cy="1015"/>
          </a:xfrm>
        </p:grpSpPr>
        <p:sp>
          <p:nvSpPr>
            <p:cNvPr id="206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 dirty="0">
                <a:latin typeface="Calibri" panose="020F0502020204030204" pitchFamily="34" charset="0"/>
              </a:endParaRPr>
            </a:p>
          </p:txBody>
        </p:sp>
        <p:sp>
          <p:nvSpPr>
            <p:cNvPr id="5130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131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2068" name="Picture 41" descr="fsetan_emblema200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Line 2"/>
          <p:cNvSpPr>
            <a:spLocks noChangeShapeType="1"/>
          </p:cNvSpPr>
          <p:nvPr/>
        </p:nvSpPr>
        <p:spPr bwMode="auto">
          <a:xfrm flipV="1">
            <a:off x="428625" y="5121275"/>
            <a:ext cx="850112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-98742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4431115" y="6390986"/>
            <a:ext cx="286948" cy="3320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600" dirty="0"/>
              <a:t>3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31863" y="195033"/>
            <a:ext cx="7772400" cy="549275"/>
          </a:xfrm>
          <a:extLst/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836712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127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24401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8" name="Скругленный прямоугольник 9"/>
          <p:cNvSpPr>
            <a:spLocks noChangeArrowheads="1"/>
          </p:cNvSpPr>
          <p:nvPr/>
        </p:nvSpPr>
        <p:spPr bwMode="auto">
          <a:xfrm>
            <a:off x="1511659" y="1055915"/>
            <a:ext cx="5976663" cy="455612"/>
          </a:xfrm>
          <a:prstGeom prst="roundRect">
            <a:avLst>
              <a:gd name="adj" fmla="val 16667"/>
            </a:avLst>
          </a:prstGeom>
          <a:solidFill>
            <a:srgbClr val="F1F8F9"/>
          </a:solidFill>
          <a:ln w="31750" cap="sq" algn="ctr">
            <a:solidFill>
              <a:srgbClr val="0070C0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ru-RU" altLang="ru-RU" b="1" dirty="0" smtClean="0">
                <a:solidFill>
                  <a:srgbClr val="002060"/>
                </a:solidFill>
              </a:rPr>
              <a:t>Начальник отдела</a:t>
            </a:r>
            <a:endParaRPr lang="ru-RU" altLang="ru-RU" dirty="0">
              <a:solidFill>
                <a:srgbClr val="002060"/>
              </a:solidFill>
            </a:endParaRPr>
          </a:p>
        </p:txBody>
      </p:sp>
      <p:sp>
        <p:nvSpPr>
          <p:cNvPr id="5129" name="Скругленный прямоугольник 16"/>
          <p:cNvSpPr>
            <a:spLocks noChangeArrowheads="1"/>
          </p:cNvSpPr>
          <p:nvPr/>
        </p:nvSpPr>
        <p:spPr bwMode="auto">
          <a:xfrm>
            <a:off x="3185845" y="2416416"/>
            <a:ext cx="2628289" cy="3235725"/>
          </a:xfrm>
          <a:prstGeom prst="roundRect">
            <a:avLst>
              <a:gd name="adj" fmla="val 16667"/>
            </a:avLst>
          </a:prstGeom>
          <a:solidFill>
            <a:srgbClr val="DCEFF0"/>
          </a:solidFill>
          <a:ln w="22225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6350"/>
          </a:sp3d>
        </p:spPr>
        <p:txBody>
          <a:bodyPr/>
          <a:lstStyle/>
          <a:p>
            <a:pPr algn="ctr" eaLnBrk="1" hangingPunct="1">
              <a:spcBef>
                <a:spcPts val="600"/>
              </a:spcBef>
            </a:pPr>
            <a:r>
              <a:rPr lang="ru-RU" altLang="ru-RU" sz="1600" b="1" dirty="0" smtClean="0">
                <a:solidFill>
                  <a:schemeClr val="accent2">
                    <a:lumMod val="75000"/>
                  </a:schemeClr>
                </a:solidFill>
              </a:rPr>
              <a:t>Межрегиональный отдел государственного строительного надзора и надзора за саморегулируемыми организациями</a:t>
            </a:r>
          </a:p>
          <a:p>
            <a:pPr algn="ctr" eaLnBrk="1" hangingPunct="1"/>
            <a:endParaRPr lang="ru-RU" altLang="ru-RU" sz="1600" dirty="0">
              <a:solidFill>
                <a:schemeClr val="accent6"/>
              </a:solidFill>
            </a:endParaRPr>
          </a:p>
          <a:p>
            <a:pPr algn="ctr" eaLnBrk="1" hangingPunct="1">
              <a:defRPr/>
            </a:pPr>
            <a:r>
              <a:rPr lang="ru-RU" sz="1200" dirty="0">
                <a:solidFill>
                  <a:schemeClr val="accent6"/>
                </a:solidFill>
              </a:rPr>
              <a:t>штатная численность – </a:t>
            </a:r>
            <a:r>
              <a:rPr lang="ru-RU" sz="1200" b="1" dirty="0" smtClean="0">
                <a:solidFill>
                  <a:srgbClr val="FF0000"/>
                </a:solidFill>
              </a:rPr>
              <a:t>21 </a:t>
            </a:r>
            <a:br>
              <a:rPr lang="ru-RU" sz="1200" b="1" dirty="0" smtClean="0">
                <a:solidFill>
                  <a:srgbClr val="FF0000"/>
                </a:solidFill>
              </a:rPr>
            </a:br>
            <a:r>
              <a:rPr lang="ru-RU" sz="1200" dirty="0" smtClean="0">
                <a:solidFill>
                  <a:schemeClr val="accent6"/>
                </a:solidFill>
              </a:rPr>
              <a:t>фактическая – </a:t>
            </a:r>
            <a:r>
              <a:rPr lang="ru-RU" sz="1200" b="1" dirty="0" smtClean="0">
                <a:solidFill>
                  <a:srgbClr val="FF0000"/>
                </a:solidFill>
              </a:rPr>
              <a:t>16</a:t>
            </a:r>
            <a:endParaRPr lang="ru-RU" sz="1200" b="1" dirty="0">
              <a:solidFill>
                <a:srgbClr val="FF0000"/>
              </a:solidFill>
            </a:endParaRPr>
          </a:p>
          <a:p>
            <a:pPr algn="ctr" eaLnBrk="1" hangingPunct="1">
              <a:defRPr/>
            </a:pPr>
            <a:endParaRPr lang="ru-RU" sz="1200" dirty="0">
              <a:solidFill>
                <a:schemeClr val="accent6"/>
              </a:solidFill>
            </a:endParaRPr>
          </a:p>
          <a:p>
            <a:pPr algn="ctr" eaLnBrk="1" hangingPunct="1">
              <a:defRPr/>
            </a:pPr>
            <a:r>
              <a:rPr lang="ru-RU" sz="1200" dirty="0">
                <a:solidFill>
                  <a:schemeClr val="accent6"/>
                </a:solidFill>
              </a:rPr>
              <a:t>отдел укомплектован </a:t>
            </a:r>
          </a:p>
          <a:p>
            <a:pPr algn="ctr" eaLnBrk="1" hangingPunct="1">
              <a:defRPr/>
            </a:pPr>
            <a:r>
              <a:rPr lang="ru-RU" sz="1200" dirty="0">
                <a:solidFill>
                  <a:schemeClr val="accent6"/>
                </a:solidFill>
              </a:rPr>
              <a:t>на </a:t>
            </a:r>
            <a:r>
              <a:rPr lang="ru-RU" sz="1200" b="1" dirty="0" smtClean="0">
                <a:solidFill>
                  <a:srgbClr val="FF0000"/>
                </a:solidFill>
              </a:rPr>
              <a:t>75 </a:t>
            </a:r>
            <a:r>
              <a:rPr lang="ru-RU" sz="1200" b="1" dirty="0">
                <a:solidFill>
                  <a:srgbClr val="FF0000"/>
                </a:solidFill>
              </a:rPr>
              <a:t>%</a:t>
            </a:r>
          </a:p>
        </p:txBody>
      </p:sp>
      <p:cxnSp>
        <p:nvCxnSpPr>
          <p:cNvPr id="5" name="Прямая со стрелкой 4"/>
          <p:cNvCxnSpPr/>
          <p:nvPr/>
        </p:nvCxnSpPr>
        <p:spPr bwMode="auto">
          <a:xfrm>
            <a:off x="4499992" y="1556792"/>
            <a:ext cx="0" cy="814359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0070C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70125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4425752" y="6381328"/>
            <a:ext cx="292496" cy="35961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600" dirty="0"/>
              <a:t>4</a:t>
            </a: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836712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102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681" y="272159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713459" y="216694"/>
            <a:ext cx="7772400" cy="549275"/>
          </a:xfrm>
          <a:extLst/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</a:p>
        </p:txBody>
      </p:sp>
      <p:sp>
        <p:nvSpPr>
          <p:cNvPr id="4118" name="Скругленный прямоугольник 1"/>
          <p:cNvSpPr>
            <a:spLocks noChangeArrowheads="1"/>
          </p:cNvSpPr>
          <p:nvPr/>
        </p:nvSpPr>
        <p:spPr bwMode="auto">
          <a:xfrm>
            <a:off x="713459" y="1005185"/>
            <a:ext cx="7772400" cy="648072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endParaRPr lang="ru-RU" altLang="ru-RU" sz="800" dirty="0" smtClean="0">
              <a:solidFill>
                <a:srgbClr val="002060"/>
              </a:solidFill>
            </a:endParaRPr>
          </a:p>
          <a:p>
            <a:pPr algn="ctr" eaLnBrk="1" hangingPunct="1">
              <a:spcBef>
                <a:spcPts val="0"/>
              </a:spcBef>
            </a:pPr>
            <a:r>
              <a:rPr lang="ru-RU" altLang="ru-RU" b="1" dirty="0" smtClean="0">
                <a:latin typeface="+mn-lt"/>
              </a:rPr>
              <a:t> </a:t>
            </a:r>
            <a:r>
              <a:rPr lang="ru-RU" b="1" i="1" u="sng" dirty="0">
                <a:solidFill>
                  <a:srgbClr val="002060"/>
                </a:solidFill>
                <a:cs typeface="Times New Roman" pitchFamily="18" charset="0"/>
              </a:rPr>
              <a:t>В области </a:t>
            </a:r>
            <a:r>
              <a:rPr lang="ru-RU" b="1" i="1" u="sng" dirty="0" smtClean="0">
                <a:solidFill>
                  <a:srgbClr val="002060"/>
                </a:solidFill>
                <a:cs typeface="Times New Roman" pitchFamily="18" charset="0"/>
              </a:rPr>
              <a:t>федерального государственного </a:t>
            </a:r>
            <a:r>
              <a:rPr lang="ru-RU" b="1" i="1" u="sng" dirty="0">
                <a:solidFill>
                  <a:srgbClr val="002060"/>
                </a:solidFill>
                <a:cs typeface="Times New Roman" pitchFamily="18" charset="0"/>
              </a:rPr>
              <a:t>строительного надзора</a:t>
            </a:r>
            <a:endParaRPr lang="ru-RU" altLang="ru-RU" b="1" dirty="0" smtClean="0">
              <a:latin typeface="+mn-lt"/>
            </a:endParaRPr>
          </a:p>
        </p:txBody>
      </p:sp>
      <p:sp>
        <p:nvSpPr>
          <p:cNvPr id="14" name="Объект 1"/>
          <p:cNvSpPr txBox="1">
            <a:spLocks/>
          </p:cNvSpPr>
          <p:nvPr/>
        </p:nvSpPr>
        <p:spPr bwMode="auto">
          <a:xfrm>
            <a:off x="1124987" y="1942041"/>
            <a:ext cx="6894025" cy="4150503"/>
          </a:xfrm>
          <a:prstGeom prst="rect">
            <a:avLst/>
          </a:prstGeom>
          <a:solidFill>
            <a:schemeClr val="lt1">
              <a:alpha val="87000"/>
            </a:schemeClr>
          </a:solidFill>
          <a:ln w="28575" cap="flat" cmpd="sng" algn="ctr">
            <a:solidFill>
              <a:schemeClr val="accent1">
                <a:lumMod val="75000"/>
              </a:schemeClr>
            </a:solidFill>
            <a:prstDash val="solid"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ru-RU" sz="12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Количество поднадзорных объектов </a:t>
            </a:r>
            <a:r>
              <a:rPr lang="ru-RU" sz="1200" b="1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капитального </a:t>
            </a:r>
            <a:r>
              <a:rPr lang="ru-RU" sz="12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строительства на территории Владимирской области:</a:t>
            </a:r>
            <a:endParaRPr lang="ru-RU" sz="1200" b="1" dirty="0">
              <a:solidFill>
                <a:schemeClr val="tx1"/>
              </a:solidFill>
              <a:latin typeface="+mj-lt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ru-RU" sz="12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 9 месяцев 2023 года – 22</a:t>
            </a:r>
            <a:endParaRPr lang="ru-RU" sz="1200" b="1" dirty="0" smtClean="0">
              <a:solidFill>
                <a:srgbClr val="FF0000"/>
              </a:solidFill>
              <a:latin typeface="+mj-lt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ru-RU" sz="1200" b="1" dirty="0">
                <a:solidFill>
                  <a:srgbClr val="C00000"/>
                </a:solidFill>
                <a:latin typeface="+mj-lt"/>
                <a:cs typeface="Times New Roman" pitchFamily="18" charset="0"/>
              </a:rPr>
              <a:t> </a:t>
            </a:r>
            <a:r>
              <a:rPr lang="ru-RU" sz="1200" b="1" dirty="0">
                <a:solidFill>
                  <a:schemeClr val="tx1"/>
                </a:solidFill>
                <a:cs typeface="Times New Roman" pitchFamily="18" charset="0"/>
              </a:rPr>
              <a:t>9</a:t>
            </a:r>
            <a:r>
              <a:rPr lang="ru-RU" sz="1200" b="1" dirty="0" smtClean="0">
                <a:solidFill>
                  <a:schemeClr val="tx1"/>
                </a:solidFill>
                <a:cs typeface="Times New Roman" pitchFamily="18" charset="0"/>
              </a:rPr>
              <a:t> месяцев </a:t>
            </a:r>
            <a:r>
              <a:rPr lang="ru-RU" sz="12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2024 года </a:t>
            </a:r>
            <a:r>
              <a:rPr lang="ru-RU" sz="1200" b="1" dirty="0">
                <a:solidFill>
                  <a:schemeClr val="tx1"/>
                </a:solidFill>
                <a:cs typeface="Times New Roman" pitchFamily="18" charset="0"/>
              </a:rPr>
              <a:t>–</a:t>
            </a:r>
            <a:r>
              <a:rPr lang="ru-RU" sz="1200" b="1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ru-RU" sz="1200" b="1" dirty="0" smtClean="0">
                <a:solidFill>
                  <a:srgbClr val="002060"/>
                </a:solidFill>
                <a:cs typeface="Times New Roman" pitchFamily="18" charset="0"/>
              </a:rPr>
              <a:t>17</a:t>
            </a:r>
            <a:endParaRPr lang="ru-RU" sz="1200" b="1" dirty="0" smtClean="0">
              <a:solidFill>
                <a:srgbClr val="FF0000"/>
              </a:solidFill>
              <a:latin typeface="+mj-lt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ru-RU" sz="12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Количество поднадзорных СРО </a:t>
            </a:r>
            <a:r>
              <a:rPr lang="ru-RU" sz="1200" b="1" dirty="0">
                <a:solidFill>
                  <a:srgbClr val="FF0000"/>
                </a:solidFill>
                <a:cs typeface="Times New Roman" pitchFamily="18" charset="0"/>
              </a:rPr>
              <a:t>на территории </a:t>
            </a:r>
            <a:r>
              <a:rPr lang="ru-RU" sz="1200" b="1" dirty="0" smtClean="0">
                <a:solidFill>
                  <a:srgbClr val="FF0000"/>
                </a:solidFill>
                <a:cs typeface="Times New Roman" pitchFamily="18" charset="0"/>
              </a:rPr>
              <a:t>Владимирской области</a:t>
            </a:r>
            <a:r>
              <a:rPr lang="ru-RU" sz="1200" b="1" dirty="0">
                <a:solidFill>
                  <a:srgbClr val="FF0000"/>
                </a:solidFill>
                <a:cs typeface="Times New Roman" pitchFamily="18" charset="0"/>
              </a:rPr>
              <a:t>:</a:t>
            </a:r>
            <a:r>
              <a:rPr lang="ru-RU" sz="12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 2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ru-RU" sz="1200" b="1" dirty="0" smtClean="0">
                <a:solidFill>
                  <a:srgbClr val="FF0000"/>
                </a:solidFill>
                <a:cs typeface="Times New Roman" pitchFamily="18" charset="0"/>
              </a:rPr>
              <a:t>в том числе: </a:t>
            </a:r>
            <a:endParaRPr lang="ru-RU" sz="1200" b="1" dirty="0">
              <a:solidFill>
                <a:srgbClr val="FF0000"/>
              </a:solidFill>
              <a:latin typeface="+mj-lt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ru-RU" sz="12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Строительство – 1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ru-RU" sz="12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Архитектурное проектирование</a:t>
            </a:r>
            <a:r>
              <a:rPr lang="ru-RU" sz="1200" b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 </a:t>
            </a:r>
            <a:r>
              <a:rPr lang="ru-RU" sz="12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– </a:t>
            </a:r>
            <a:r>
              <a:rPr lang="ru-RU" sz="1200" b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1</a:t>
            </a:r>
            <a:endParaRPr lang="ru-RU" sz="1200" b="1" dirty="0" smtClean="0">
              <a:solidFill>
                <a:srgbClr val="FF0000"/>
              </a:solidFill>
              <a:latin typeface="+mj-lt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ru-RU" sz="12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Выдано заключений о соответствии построенных объектов за 9 месяцев 2024 года </a:t>
            </a:r>
            <a:r>
              <a:rPr lang="ru-RU" sz="12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– 7, </a:t>
            </a:r>
            <a:r>
              <a:rPr lang="ru-RU" sz="12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в отношении объектов:</a:t>
            </a:r>
          </a:p>
          <a:p>
            <a:r>
              <a:rPr lang="ru-RU" sz="1200" b="1" u="sng" dirty="0" smtClean="0"/>
              <a:t>объекты </a:t>
            </a:r>
            <a:r>
              <a:rPr lang="ru-RU" sz="1200" b="1" u="sng" dirty="0"/>
              <a:t>по автомобильным дорогам федерального значения – </a:t>
            </a:r>
            <a:r>
              <a:rPr lang="ru-RU" sz="1200" b="1" u="sng" dirty="0" smtClean="0"/>
              <a:t>4</a:t>
            </a:r>
          </a:p>
          <a:p>
            <a:r>
              <a:rPr lang="ru-RU" sz="1200" b="1" u="sng" dirty="0"/>
              <a:t>опасные производственные объекты – </a:t>
            </a:r>
            <a:r>
              <a:rPr lang="ru-RU" sz="1200" b="1" u="sng" dirty="0" smtClean="0"/>
              <a:t>2</a:t>
            </a:r>
          </a:p>
          <a:p>
            <a:r>
              <a:rPr lang="ru-RU" sz="1200" b="1" u="sng" dirty="0"/>
              <a:t>объекты,  с использованием средств федерального бюджета – </a:t>
            </a:r>
            <a:r>
              <a:rPr lang="ru-RU" sz="1200" b="1" u="sng" dirty="0" smtClean="0"/>
              <a:t>1</a:t>
            </a:r>
            <a:endParaRPr lang="ru-RU" sz="1200" dirty="0"/>
          </a:p>
          <a:p>
            <a:endParaRPr lang="ru-RU" sz="1200" dirty="0"/>
          </a:p>
          <a:p>
            <a:endParaRPr lang="ru-RU" sz="1200" dirty="0"/>
          </a:p>
          <a:p>
            <a:pPr marL="0" indent="0">
              <a:lnSpc>
                <a:spcPct val="120000"/>
              </a:lnSpc>
              <a:spcBef>
                <a:spcPts val="600"/>
              </a:spcBef>
              <a:buFontTx/>
              <a:buNone/>
            </a:pPr>
            <a:endParaRPr lang="ru-RU" sz="1100" b="1" dirty="0">
              <a:solidFill>
                <a:srgbClr val="C00000"/>
              </a:solidFill>
              <a:latin typeface="+mj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7687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4427984" y="6453336"/>
            <a:ext cx="432048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600" dirty="0"/>
              <a:t>5</a:t>
            </a: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836712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102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681" y="272159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713459" y="216694"/>
            <a:ext cx="7772400" cy="549275"/>
          </a:xfrm>
          <a:extLst/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</a:p>
        </p:txBody>
      </p:sp>
      <p:graphicFrame>
        <p:nvGraphicFramePr>
          <p:cNvPr id="18" name="Диаграмма 17"/>
          <p:cNvGraphicFramePr/>
          <p:nvPr>
            <p:extLst>
              <p:ext uri="{D42A27DB-BD31-4B8C-83A1-F6EECF244321}">
                <p14:modId xmlns:p14="http://schemas.microsoft.com/office/powerpoint/2010/main" val="3841366613"/>
              </p:ext>
            </p:extLst>
          </p:nvPr>
        </p:nvGraphicFramePr>
        <p:xfrm>
          <a:off x="1619672" y="1988840"/>
          <a:ext cx="2255912" cy="42800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3" name="Диаграмма 22"/>
          <p:cNvGraphicFramePr/>
          <p:nvPr>
            <p:extLst>
              <p:ext uri="{D42A27DB-BD31-4B8C-83A1-F6EECF244321}">
                <p14:modId xmlns:p14="http://schemas.microsoft.com/office/powerpoint/2010/main" val="3234050361"/>
              </p:ext>
            </p:extLst>
          </p:nvPr>
        </p:nvGraphicFramePr>
        <p:xfrm>
          <a:off x="5004048" y="2132856"/>
          <a:ext cx="2808312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8" name="Таблица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7341166"/>
              </p:ext>
            </p:extLst>
          </p:nvPr>
        </p:nvGraphicFramePr>
        <p:xfrm>
          <a:off x="467544" y="980728"/>
          <a:ext cx="8640960" cy="72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0"/>
              </a:tblGrid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Проведение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проверок по программе</a:t>
                      </a: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13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4367063" y="6498382"/>
            <a:ext cx="409873" cy="35961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600" dirty="0"/>
              <a:t>6</a:t>
            </a: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836712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102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681" y="272159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713459" y="216694"/>
            <a:ext cx="7772400" cy="549275"/>
          </a:xfrm>
          <a:extLst/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3002628"/>
              </p:ext>
            </p:extLst>
          </p:nvPr>
        </p:nvGraphicFramePr>
        <p:xfrm>
          <a:off x="402246" y="980728"/>
          <a:ext cx="8730799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30799"/>
              </a:tblGrid>
              <a:tr h="432048">
                <a:tc>
                  <a:txBody>
                    <a:bodyPr/>
                    <a:lstStyle/>
                    <a:p>
                      <a:pPr algn="ctr"/>
                      <a:endParaRPr lang="ru-RU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Наиболее распространенные нарушения обязательных требований:</a:t>
                      </a: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626818" y="1988840"/>
            <a:ext cx="8295553" cy="39302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 - </a:t>
            </a:r>
            <a:r>
              <a:rPr lang="ru-RU" sz="1600" dirty="0"/>
              <a:t>изменение проектных решений при отсутствии откорректированной проектной документации, получившей положительное заключение государственной экспертизы;</a:t>
            </a:r>
          </a:p>
          <a:p>
            <a:pPr algn="just"/>
            <a:r>
              <a:rPr lang="ru-RU" sz="1600" dirty="0"/>
              <a:t>  - нарушение технологии (технологической последовательности                                  при монтаже строительных конструкций);</a:t>
            </a:r>
          </a:p>
          <a:p>
            <a:pPr algn="just"/>
            <a:r>
              <a:rPr lang="ru-RU" sz="1600" dirty="0"/>
              <a:t>  - недостаточное осуществление строительного контроля со стороны инженерно-технического персонала за соблюдением требований проектной документации;</a:t>
            </a:r>
          </a:p>
          <a:p>
            <a:pPr algn="just"/>
            <a:r>
              <a:rPr lang="ru-RU" sz="1600" dirty="0"/>
              <a:t>  - производство работ без освидетельствования в установленном порядке скрытых работ с составлением соответствующих актов;</a:t>
            </a:r>
          </a:p>
          <a:p>
            <a:pPr algn="just"/>
            <a:r>
              <a:rPr lang="ru-RU" sz="1600" dirty="0"/>
              <a:t>  - строительство при отсутствии полученного в установленном порядке разрешения на строительство;</a:t>
            </a:r>
          </a:p>
          <a:p>
            <a:pPr algn="just"/>
            <a:r>
              <a:rPr lang="ru-RU" sz="1600" dirty="0"/>
              <a:t>  - строительство при отсутствии проектной документации, получившей положительное заключение государственной экспертизы;</a:t>
            </a:r>
          </a:p>
          <a:p>
            <a:pPr algn="just"/>
            <a:r>
              <a:rPr lang="ru-RU" sz="1600" dirty="0"/>
              <a:t>  - нарушения требований техники безопасности при производстве работ, а также нарушения при организации строительной площадки.</a:t>
            </a:r>
          </a:p>
        </p:txBody>
      </p:sp>
    </p:spTree>
    <p:extLst>
      <p:ext uri="{BB962C8B-B14F-4D97-AF65-F5344CB8AC3E}">
        <p14:creationId xmlns:p14="http://schemas.microsoft.com/office/powerpoint/2010/main" val="106751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4332685" y="6453336"/>
            <a:ext cx="478629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1D49587-4A2F-4ACE-805C-BB9AF94CA5CC}" type="slidenum">
              <a:rPr lang="ru-RU" altLang="ru-RU" sz="1600" smtClean="0"/>
              <a:t>6</a:t>
            </a:fld>
            <a:endParaRPr lang="ru-RU" altLang="ru-RU" sz="1600" dirty="0"/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836712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102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681" y="272159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713459" y="216694"/>
            <a:ext cx="7772400" cy="549275"/>
          </a:xfrm>
          <a:extLst/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8726284"/>
              </p:ext>
            </p:extLst>
          </p:nvPr>
        </p:nvGraphicFramePr>
        <p:xfrm>
          <a:off x="233689" y="980728"/>
          <a:ext cx="8730799" cy="1080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30799"/>
              </a:tblGrid>
              <a:tr h="108012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Общая результативность надзора и нагрузка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на инспектора </a:t>
                      </a:r>
                      <a:br>
                        <a:rPr lang="ru-RU" baseline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по проверкам</a:t>
                      </a: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17" name="Диаграмма 16"/>
          <p:cNvGraphicFramePr/>
          <p:nvPr>
            <p:extLst>
              <p:ext uri="{D42A27DB-BD31-4B8C-83A1-F6EECF244321}">
                <p14:modId xmlns:p14="http://schemas.microsoft.com/office/powerpoint/2010/main" val="839593316"/>
              </p:ext>
            </p:extLst>
          </p:nvPr>
        </p:nvGraphicFramePr>
        <p:xfrm>
          <a:off x="161681" y="2060848"/>
          <a:ext cx="4338311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2" name="Диаграмма 21"/>
          <p:cNvGraphicFramePr/>
          <p:nvPr>
            <p:extLst>
              <p:ext uri="{D42A27DB-BD31-4B8C-83A1-F6EECF244321}">
                <p14:modId xmlns:p14="http://schemas.microsoft.com/office/powerpoint/2010/main" val="980270143"/>
              </p:ext>
            </p:extLst>
          </p:nvPr>
        </p:nvGraphicFramePr>
        <p:xfrm>
          <a:off x="4811314" y="2132856"/>
          <a:ext cx="4009158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658344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4383635" y="6453336"/>
            <a:ext cx="432048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600" dirty="0" smtClean="0">
                <a:latin typeface="+mj-lt"/>
              </a:rPr>
              <a:t>11</a:t>
            </a:r>
            <a:endParaRPr lang="ru-RU" altLang="ru-RU" sz="1600" dirty="0">
              <a:latin typeface="+mj-lt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836712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713459" y="216694"/>
            <a:ext cx="7772400" cy="549275"/>
          </a:xfrm>
          <a:extLst/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3682733389"/>
              </p:ext>
            </p:extLst>
          </p:nvPr>
        </p:nvGraphicFramePr>
        <p:xfrm>
          <a:off x="971599" y="1484784"/>
          <a:ext cx="7514259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Прямоугольник 2"/>
          <p:cNvSpPr/>
          <p:nvPr/>
        </p:nvSpPr>
        <p:spPr bwMode="auto">
          <a:xfrm>
            <a:off x="3779912" y="1556792"/>
            <a:ext cx="144016" cy="144015"/>
          </a:xfrm>
          <a:prstGeom prst="rect">
            <a:avLst/>
          </a:prstGeom>
          <a:solidFill>
            <a:schemeClr val="accent1"/>
          </a:solidFill>
          <a:ln w="9525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Прямоугольник 14"/>
          <p:cNvSpPr/>
          <p:nvPr/>
        </p:nvSpPr>
        <p:spPr bwMode="auto">
          <a:xfrm>
            <a:off x="5148064" y="1556791"/>
            <a:ext cx="144016" cy="144016"/>
          </a:xfrm>
          <a:prstGeom prst="rect">
            <a:avLst/>
          </a:prstGeom>
          <a:solidFill>
            <a:srgbClr val="0070C0"/>
          </a:solidFill>
          <a:ln w="9525" cap="sq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12" name="Рисунок 2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22" y="166606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1" name="Таблица 10"/>
          <p:cNvGraphicFramePr>
            <a:graphicFrameLocks noGrp="1"/>
          </p:cNvGraphicFramePr>
          <p:nvPr>
            <p:extLst/>
          </p:nvPr>
        </p:nvGraphicFramePr>
        <p:xfrm>
          <a:off x="107504" y="908720"/>
          <a:ext cx="9143999" cy="4776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3999"/>
              </a:tblGrid>
              <a:tr h="477662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Административное</a:t>
                      </a: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производство</a:t>
                      </a:r>
                      <a:endParaRPr lang="ru-RU" sz="18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3644977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4644008" y="6381328"/>
            <a:ext cx="266973" cy="36004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B4615F8-D15F-4006-82EE-F7781A410C76}" type="slidenum">
              <a:rPr lang="ru-RU" altLang="ru-RU" sz="1600" smtClean="0"/>
              <a:t>8</a:t>
            </a:fld>
            <a:endParaRPr lang="ru-RU" altLang="ru-RU" sz="1600" dirty="0"/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836712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102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138" y="203398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713459" y="216694"/>
            <a:ext cx="7772400" cy="549275"/>
          </a:xfrm>
          <a:extLst/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/>
          </p:nvPr>
        </p:nvGraphicFramePr>
        <p:xfrm>
          <a:off x="1043608" y="1052736"/>
          <a:ext cx="7344816" cy="72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44816"/>
              </a:tblGrid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Профилактические мероприятия</a:t>
                      </a: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17" name="Диаграмма 16"/>
          <p:cNvGraphicFramePr/>
          <p:nvPr>
            <p:extLst>
              <p:ext uri="{D42A27DB-BD31-4B8C-83A1-F6EECF244321}">
                <p14:modId xmlns:p14="http://schemas.microsoft.com/office/powerpoint/2010/main" val="4275738250"/>
              </p:ext>
            </p:extLst>
          </p:nvPr>
        </p:nvGraphicFramePr>
        <p:xfrm>
          <a:off x="2727451" y="1484784"/>
          <a:ext cx="3744416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382213606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0" y="1987550"/>
            <a:ext cx="91440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ru-RU" sz="2400" kern="0" dirty="0">
                <a:solidFill>
                  <a:schemeClr val="accent6"/>
                </a:solidFill>
              </a:rPr>
              <a:t>Благодарю за внимание</a:t>
            </a:r>
            <a:r>
              <a:rPr lang="ru-RU" sz="2400" kern="0" dirty="0" smtClean="0">
                <a:solidFill>
                  <a:schemeClr val="accent6"/>
                </a:solidFill>
              </a:rPr>
              <a:t>!</a:t>
            </a: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5029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17413" name="Group 36"/>
          <p:cNvGrpSpPr>
            <a:grpSpLocks/>
          </p:cNvGrpSpPr>
          <p:nvPr/>
        </p:nvGrpSpPr>
        <p:grpSpPr bwMode="auto">
          <a:xfrm>
            <a:off x="0" y="152400"/>
            <a:ext cx="9144000" cy="1620838"/>
            <a:chOff x="0" y="-235"/>
            <a:chExt cx="5760" cy="1021"/>
          </a:xfrm>
        </p:grpSpPr>
        <p:sp>
          <p:nvSpPr>
            <p:cNvPr id="1742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>
                <a:latin typeface="Calibri" panose="020F0502020204030204" pitchFamily="34" charset="0"/>
              </a:endParaRPr>
            </a:p>
          </p:txBody>
        </p:sp>
        <p:sp>
          <p:nvSpPr>
            <p:cNvPr id="5130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131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" name="Text Box 40"/>
            <p:cNvSpPr txBox="1">
              <a:spLocks noChangeArrowheads="1"/>
            </p:cNvSpPr>
            <p:nvPr/>
          </p:nvSpPr>
          <p:spPr bwMode="auto">
            <a:xfrm>
              <a:off x="463" y="-235"/>
              <a:ext cx="5241" cy="4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16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16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17428" name="Picture 41" descr="fsetan_emblema200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7" y="37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Line 2"/>
          <p:cNvSpPr>
            <a:spLocks noChangeShapeType="1"/>
          </p:cNvSpPr>
          <p:nvPr/>
        </p:nvSpPr>
        <p:spPr bwMode="auto">
          <a:xfrm flipV="1">
            <a:off x="428625" y="5121275"/>
            <a:ext cx="850112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-98742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69855</TotalTime>
  <Words>375</Words>
  <Application>Microsoft Office PowerPoint</Application>
  <PresentationFormat>Экран (4:3)</PresentationFormat>
  <Paragraphs>91</Paragraphs>
  <Slides>9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Оформление по умолчанию</vt:lpstr>
      <vt:lpstr>Презентация PowerPoint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Презентация PowerPoint</vt:lpstr>
    </vt:vector>
  </TitlesOfParts>
  <Company>ГГТН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 отсутствует</dc:title>
  <dc:creator>Копылов</dc:creator>
  <cp:lastModifiedBy>user</cp:lastModifiedBy>
  <cp:revision>3061</cp:revision>
  <cp:lastPrinted>2021-03-17T14:56:00Z</cp:lastPrinted>
  <dcterms:created xsi:type="dcterms:W3CDTF">2000-02-02T11:29:10Z</dcterms:created>
  <dcterms:modified xsi:type="dcterms:W3CDTF">2024-12-09T11:37:14Z</dcterms:modified>
</cp:coreProperties>
</file>